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6"/>
  </p:notesMasterIdLst>
  <p:sldIdLst>
    <p:sldId id="263" r:id="rId2"/>
    <p:sldId id="260" r:id="rId3"/>
    <p:sldId id="261" r:id="rId4"/>
    <p:sldId id="257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4F81BD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4F7DCFBC-22BC-4B16-A12B-16604D7922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B006A011-5BBD-49C4-B96D-1AAB5844F7E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1FFDD5F-87ED-4DC6-8A15-A823D5F70F1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4CACBCD7-2AF7-4BE1-89C1-50556F7764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DC3D89C5-5006-438D-A325-14A893CDA3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6DD78A1-4EE6-4BA5-84B4-7FA57237E8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7C5F197-0199-4A86-B196-D2BE0152A6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5E1B020-44F7-442C-918F-25FA1D3E713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2388150-EEF4-4797-8FDE-100EE40E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23DC7-F8D2-469A-BBF9-43849676130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048AA50-08AD-4476-93E1-55AD762AC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F48D1B8-D4F4-4519-8B4A-ABE8A727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C17C5-A0A8-426D-83C4-76BD3CBCCCCB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54CAF1A-4816-4CF3-8341-588063F15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6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E97093A-FDDA-4D36-A7BF-6C1C10263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8B1B8-29EF-4A31-852F-77275401409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225DAB-E428-453C-9EDE-20431D727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CDD270B-4B32-47D5-B00C-F578DCB3E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015AC-83E8-4BE3-A80A-DD19F9E5E0D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5788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04A3D47-E912-45D8-ABAD-719E0DCFC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44A01-11E5-48B7-960B-80D1D85C132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BB617C6-122C-4C01-A088-A059DC9F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5638252-37E3-4102-B57B-6856C801B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8EAF5-6C10-475A-9583-405CBEB0496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8539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BDFF439-3156-4C37-8FDD-9173DAC27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B5CF2-CC01-4ABE-96A8-DAF615296F1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91C2C32-C2AB-4FC4-BA59-AC449A565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0D99CD9-D7B7-4FE8-BC74-28904FABC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FF4AD7-991F-4804-82A1-07912FA2BD1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894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5725C77-B823-41A8-B021-84E2E4713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C0662-B172-4F45-B69A-0E3CFF7906D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EA93DA3-B1D8-477D-A47E-615BEB86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9155A08-255F-4E95-B5AC-39E5198A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F0BE9-E14F-481F-BCD5-4104506A979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3508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E7B13FA-4091-4DB5-B524-66519A02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BE53F-039E-4D66-9B9A-DE3CD11C5BE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575F23B-0773-407C-AF58-713AD078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8BB4E47-CACC-473C-8156-18A969FB7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D9FBE-D9C4-45CA-9E21-D517121C0E7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9878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F3419985-F74F-4DAC-B3BB-B97534174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17979-34E4-4FDC-A81B-91D1848CB13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B1C97AE7-DFD4-4044-BEF0-B43084225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AC333CF2-F9BF-4D5B-ACF5-B39741C4C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C0C53-7FE7-4830-9AE4-70AA4FB22DB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4081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04DC0486-5443-4C26-9387-973603DCF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B326-DA15-4ED0-BC39-1266813BD6D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1C5F90C7-8E26-4464-9A0A-DED638D1D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6EF8F122-35BF-4365-8A0E-EEFEDC8D5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55E78-B3C0-4D14-AB05-5EBB525CD76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5801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A1763321-D974-4F0E-B949-B422B076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1B7DF-8811-42F8-BC97-529ABBE4328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28F4B488-9255-4B30-868F-E1ABAFCF0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645810D8-0E31-4797-A8A3-9EE6CB515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62763-B7B5-4B83-87A5-051F613F694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7258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17CD18F-8866-4AF8-BB19-4C6797A0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07D5D-70FB-4A07-A2BB-368FEBE1F30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89250A3-3A37-4D1F-AC78-367BB9DEB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BEE586B-E2FB-4237-ACA5-44900E00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EF8AA-9315-43E9-AE82-8164272F8A2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46132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130201F-03C0-4D54-A24A-55DE2CCB5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DC533-5E00-48F0-85F4-B5C791613AA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BBD0276-0468-4E9B-A2DF-75FFEE47F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A3C1F39-56E1-4E42-981E-0F1AAD8BB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F9731-55CE-43B9-8BC3-18C042CD37C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735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2A826F9A-A554-4A57-9C8C-6F8E234DBDF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98AF48C6-956E-4F87-9958-33DC65D90E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AE16056-48E2-4D75-B71A-87FD2FD10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CD9D619-E6B2-4EA4-8767-F7D9D01A151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4147C55-2D62-4CB1-B1BA-F2080DD5C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1775856-F5AB-4359-9E54-88D125FBAC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D803BFD-A2AC-47ED-8293-8AF42477D8C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ubtitle 2">
            <a:extLst>
              <a:ext uri="{FF2B5EF4-FFF2-40B4-BE49-F238E27FC236}">
                <a16:creationId xmlns:a16="http://schemas.microsoft.com/office/drawing/2014/main" id="{083D9E98-C568-4EC2-8E47-B0992DDC99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222375"/>
            <a:ext cx="6400800" cy="4879975"/>
          </a:xfrm>
        </p:spPr>
        <p:txBody>
          <a:bodyPr/>
          <a:lstStyle/>
          <a:p>
            <a:pPr eaLnBrk="1" hangingPunct="1"/>
            <a:r>
              <a:rPr lang="hr-HR" altLang="sr-Latn-RS" sz="4400" dirty="0">
                <a:solidFill>
                  <a:schemeClr val="tx1"/>
                </a:solidFill>
              </a:rPr>
              <a:t>2.4.1.Kamatni račun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51413E8-4C5A-4655-88D5-0E3CEB46CEB2}"/>
              </a:ext>
            </a:extLst>
          </p:cNvPr>
          <p:cNvSpPr txBox="1">
            <a:spLocks/>
          </p:cNvSpPr>
          <p:nvPr/>
        </p:nvSpPr>
        <p:spPr bwMode="auto">
          <a:xfrm>
            <a:off x="1053549" y="155878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kstniOkvir 1">
            <a:extLst>
              <a:ext uri="{FF2B5EF4-FFF2-40B4-BE49-F238E27FC236}">
                <a16:creationId xmlns:a16="http://schemas.microsoft.com/office/drawing/2014/main" id="{C9981435-3E77-4CB5-867B-436FFF088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349250"/>
            <a:ext cx="2617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/>
              <a:t>Štednja u banci</a:t>
            </a:r>
          </a:p>
        </p:txBody>
      </p:sp>
      <p:sp>
        <p:nvSpPr>
          <p:cNvPr id="5123" name="TekstniOkvir 2">
            <a:extLst>
              <a:ext uri="{FF2B5EF4-FFF2-40B4-BE49-F238E27FC236}">
                <a16:creationId xmlns:a16="http://schemas.microsoft.com/office/drawing/2014/main" id="{F0964334-1043-4700-8DA4-F51D84313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993775"/>
            <a:ext cx="796925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Ukoliko štediša u banku uloži određenu svotu na štednju, banka mu nakon nekog vremena osim uloženog novca vraća i dodatnu svotu koju zovemo </a:t>
            </a:r>
            <a:r>
              <a:rPr lang="hr-HR" altLang="sr-Latn-RS" b="1">
                <a:solidFill>
                  <a:srgbClr val="FF0000"/>
                </a:solidFill>
              </a:rPr>
              <a:t>kamata</a:t>
            </a:r>
            <a:r>
              <a:rPr lang="hr-HR" altLang="sr-Latn-RS"/>
              <a:t>.</a:t>
            </a:r>
          </a:p>
        </p:txBody>
      </p:sp>
      <p:sp>
        <p:nvSpPr>
          <p:cNvPr id="5124" name="TekstniOkvir 3">
            <a:extLst>
              <a:ext uri="{FF2B5EF4-FFF2-40B4-BE49-F238E27FC236}">
                <a16:creationId xmlns:a16="http://schemas.microsoft.com/office/drawing/2014/main" id="{5C3F096A-0402-41D8-BFC1-5BE1D8000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2090738"/>
            <a:ext cx="7156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Kamate se ugovaraju u postocima od svote koju je uložio štediša i na vrijeme od 1 godine. Taj postotak zovemo </a:t>
            </a:r>
            <a:r>
              <a:rPr lang="hr-HR" altLang="sr-Latn-RS" b="1">
                <a:solidFill>
                  <a:srgbClr val="0070C0"/>
                </a:solidFill>
              </a:rPr>
              <a:t>kamatna stopa</a:t>
            </a:r>
            <a:r>
              <a:rPr lang="hr-HR" altLang="sr-Latn-RS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125" name="TekstniOkvir 4">
            <a:extLst>
              <a:ext uri="{FF2B5EF4-FFF2-40B4-BE49-F238E27FC236}">
                <a16:creationId xmlns:a16="http://schemas.microsoft.com/office/drawing/2014/main" id="{69109A41-884E-4ABF-86AC-8A6EA4145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2913063"/>
            <a:ext cx="7010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Svota koju štediša ulaže zove se </a:t>
            </a:r>
            <a:r>
              <a:rPr lang="hr-HR" altLang="sr-Latn-RS" b="1">
                <a:solidFill>
                  <a:srgbClr val="00B050"/>
                </a:solidFill>
              </a:rPr>
              <a:t>glavnica</a:t>
            </a:r>
            <a:r>
              <a:rPr lang="hr-HR" altLang="sr-Latn-RS"/>
              <a:t>.</a:t>
            </a:r>
          </a:p>
        </p:txBody>
      </p:sp>
      <p:sp>
        <p:nvSpPr>
          <p:cNvPr id="5126" name="TekstniOkvir 5">
            <a:extLst>
              <a:ext uri="{FF2B5EF4-FFF2-40B4-BE49-F238E27FC236}">
                <a16:creationId xmlns:a16="http://schemas.microsoft.com/office/drawing/2014/main" id="{F74B0EFD-9BB4-426F-8538-CB402E885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68713"/>
            <a:ext cx="2471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 čemu ovisi kamata? </a:t>
            </a:r>
          </a:p>
        </p:txBody>
      </p:sp>
      <p:sp>
        <p:nvSpPr>
          <p:cNvPr id="5127" name="TekstniOkvir 10">
            <a:extLst>
              <a:ext uri="{FF2B5EF4-FFF2-40B4-BE49-F238E27FC236}">
                <a16:creationId xmlns:a16="http://schemas.microsoft.com/office/drawing/2014/main" id="{41F24DE3-C2B9-45D7-9A76-717AB2DBF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863" y="4244975"/>
            <a:ext cx="2708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Kamata (</a:t>
            </a:r>
            <a:r>
              <a:rPr lang="hr-HR" altLang="sr-Latn-RS" i="1">
                <a:solidFill>
                  <a:srgbClr val="FF0000"/>
                </a:solidFill>
              </a:rPr>
              <a:t>k</a:t>
            </a:r>
            <a:r>
              <a:rPr lang="hr-HR" altLang="sr-Latn-RS"/>
              <a:t>) ovisi o:</a:t>
            </a:r>
          </a:p>
        </p:txBody>
      </p:sp>
      <p:sp>
        <p:nvSpPr>
          <p:cNvPr id="5128" name="TekstniOkvir 11">
            <a:extLst>
              <a:ext uri="{FF2B5EF4-FFF2-40B4-BE49-F238E27FC236}">
                <a16:creationId xmlns:a16="http://schemas.microsoft.com/office/drawing/2014/main" id="{389D56CC-FD07-4968-9AE5-62A7D3251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4651375"/>
            <a:ext cx="31146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hr-HR" altLang="sr-Latn-RS"/>
              <a:t>  glavnici (</a:t>
            </a:r>
            <a:r>
              <a:rPr lang="hr-HR" altLang="sr-Latn-RS" i="1">
                <a:solidFill>
                  <a:srgbClr val="00B050"/>
                </a:solidFill>
              </a:rPr>
              <a:t>g</a:t>
            </a:r>
            <a:r>
              <a:rPr lang="hr-HR" altLang="sr-Latn-RS"/>
              <a:t>)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r-HR" altLang="sr-Latn-RS"/>
              <a:t>  kamatnoj stopi (</a:t>
            </a:r>
            <a:r>
              <a:rPr lang="hr-HR" altLang="sr-Latn-RS" i="1">
                <a:solidFill>
                  <a:srgbClr val="0070C0"/>
                </a:solidFill>
              </a:rPr>
              <a:t>s</a:t>
            </a:r>
            <a:r>
              <a:rPr lang="hr-HR" altLang="sr-Latn-RS"/>
              <a:t>)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r-HR" altLang="sr-Latn-RS"/>
              <a:t>  vremenu štednje (</a:t>
            </a:r>
            <a:r>
              <a:rPr lang="hr-HR" altLang="sr-Latn-RS" i="1"/>
              <a:t>v</a:t>
            </a:r>
            <a:r>
              <a:rPr lang="hr-HR" altLang="sr-Latn-RS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kstniOkvir 1">
            <a:extLst>
              <a:ext uri="{FF2B5EF4-FFF2-40B4-BE49-F238E27FC236}">
                <a16:creationId xmlns:a16="http://schemas.microsoft.com/office/drawing/2014/main" id="{88696027-86AA-4B9D-B0BE-7F137EE67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304800"/>
            <a:ext cx="960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/>
              <a:t>Krediti</a:t>
            </a:r>
          </a:p>
        </p:txBody>
      </p:sp>
      <p:sp>
        <p:nvSpPr>
          <p:cNvPr id="6147" name="TekstniOkvir 2">
            <a:extLst>
              <a:ext uri="{FF2B5EF4-FFF2-40B4-BE49-F238E27FC236}">
                <a16:creationId xmlns:a16="http://schemas.microsoft.com/office/drawing/2014/main" id="{7D1B9989-A493-43C4-A5EF-F46E05A9C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947738"/>
            <a:ext cx="83200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Ako se od banke uzima kredit, to znači da banka posuđuje novac i tada nakon nekog vremena osim svote koja je posuđena treba vratiti i dodatnu svotu koju zovemo </a:t>
            </a:r>
            <a:r>
              <a:rPr lang="hr-HR" altLang="sr-Latn-RS" b="1">
                <a:solidFill>
                  <a:srgbClr val="FF0000"/>
                </a:solidFill>
              </a:rPr>
              <a:t>kamata</a:t>
            </a:r>
            <a:r>
              <a:rPr lang="hr-HR" altLang="sr-Latn-RS"/>
              <a:t>.</a:t>
            </a:r>
          </a:p>
        </p:txBody>
      </p:sp>
      <p:sp>
        <p:nvSpPr>
          <p:cNvPr id="6148" name="TekstniOkvir 3">
            <a:extLst>
              <a:ext uri="{FF2B5EF4-FFF2-40B4-BE49-F238E27FC236}">
                <a16:creationId xmlns:a16="http://schemas.microsoft.com/office/drawing/2014/main" id="{7376DA9C-569C-4DF7-B7CA-989EE78C2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2068513"/>
            <a:ext cx="71580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Kamate se ugovaraju u postocima od svote koju banka posuđuje i na vrijeme od 1 godine. Taj postotak zovemo </a:t>
            </a:r>
            <a:r>
              <a:rPr lang="hr-HR" altLang="sr-Latn-RS" b="1">
                <a:solidFill>
                  <a:srgbClr val="0070C0"/>
                </a:solidFill>
              </a:rPr>
              <a:t>kamatna stopa</a:t>
            </a:r>
            <a:r>
              <a:rPr lang="hr-HR" altLang="sr-Latn-RS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6149" name="TekstniOkvir 4">
            <a:extLst>
              <a:ext uri="{FF2B5EF4-FFF2-40B4-BE49-F238E27FC236}">
                <a16:creationId xmlns:a16="http://schemas.microsoft.com/office/drawing/2014/main" id="{C952DAB4-F6B7-4316-8BE6-987CCE98C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2913063"/>
            <a:ext cx="7010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Svota koju banka posuđuje zove se </a:t>
            </a:r>
            <a:r>
              <a:rPr lang="hr-HR" altLang="sr-Latn-RS" b="1">
                <a:solidFill>
                  <a:srgbClr val="00B050"/>
                </a:solidFill>
              </a:rPr>
              <a:t>glavnica</a:t>
            </a:r>
            <a:r>
              <a:rPr lang="hr-HR" altLang="sr-Latn-RS"/>
              <a:t>.</a:t>
            </a:r>
          </a:p>
        </p:txBody>
      </p:sp>
      <p:sp>
        <p:nvSpPr>
          <p:cNvPr id="6150" name="TekstniOkvir 5">
            <a:extLst>
              <a:ext uri="{FF2B5EF4-FFF2-40B4-BE49-F238E27FC236}">
                <a16:creationId xmlns:a16="http://schemas.microsoft.com/office/drawing/2014/main" id="{0E082CE4-F4E1-43EA-89D8-87EC414DF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3759200"/>
            <a:ext cx="2709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Kamata (</a:t>
            </a:r>
            <a:r>
              <a:rPr lang="hr-HR" altLang="sr-Latn-RS" i="1">
                <a:solidFill>
                  <a:srgbClr val="FF0000"/>
                </a:solidFill>
              </a:rPr>
              <a:t>k</a:t>
            </a:r>
            <a:r>
              <a:rPr lang="hr-HR" altLang="sr-Latn-RS"/>
              <a:t>) ovisi o:</a:t>
            </a:r>
          </a:p>
        </p:txBody>
      </p:sp>
      <p:sp>
        <p:nvSpPr>
          <p:cNvPr id="6151" name="TekstniOkvir 6">
            <a:extLst>
              <a:ext uri="{FF2B5EF4-FFF2-40B4-BE49-F238E27FC236}">
                <a16:creationId xmlns:a16="http://schemas.microsoft.com/office/drawing/2014/main" id="{AD8168CE-1E9D-45AE-AC17-B9C1DEAC5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1113" y="4165600"/>
            <a:ext cx="23828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hr-HR" altLang="sr-Latn-RS"/>
              <a:t>  glavnici (</a:t>
            </a:r>
            <a:r>
              <a:rPr lang="hr-HR" altLang="sr-Latn-RS" i="1">
                <a:solidFill>
                  <a:srgbClr val="00B050"/>
                </a:solidFill>
              </a:rPr>
              <a:t>g</a:t>
            </a:r>
            <a:r>
              <a:rPr lang="hr-HR" altLang="sr-Latn-RS"/>
              <a:t>)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r-HR" altLang="sr-Latn-RS"/>
              <a:t>  kamatnoj stopi (</a:t>
            </a:r>
            <a:r>
              <a:rPr lang="hr-HR" altLang="sr-Latn-RS" i="1">
                <a:solidFill>
                  <a:srgbClr val="0070C0"/>
                </a:solidFill>
              </a:rPr>
              <a:t>s</a:t>
            </a:r>
            <a:r>
              <a:rPr lang="hr-HR" altLang="sr-Latn-RS"/>
              <a:t>)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r-HR" altLang="sr-Latn-RS"/>
              <a:t>  vremenu (</a:t>
            </a:r>
            <a:r>
              <a:rPr lang="hr-HR" altLang="sr-Latn-RS" i="1"/>
              <a:t>v</a:t>
            </a:r>
            <a:r>
              <a:rPr lang="hr-HR" altLang="sr-Latn-RS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aobljeni pravokutnik 7">
            <a:extLst>
              <a:ext uri="{FF2B5EF4-FFF2-40B4-BE49-F238E27FC236}">
                <a16:creationId xmlns:a16="http://schemas.microsoft.com/office/drawing/2014/main" id="{EC0304AC-7D85-470F-B613-575439ADBAF0}"/>
              </a:ext>
            </a:extLst>
          </p:cNvPr>
          <p:cNvSpPr/>
          <p:nvPr/>
        </p:nvSpPr>
        <p:spPr>
          <a:xfrm>
            <a:off x="3330575" y="1592263"/>
            <a:ext cx="1501775" cy="574675"/>
          </a:xfrm>
          <a:prstGeom prst="roundRect">
            <a:avLst/>
          </a:prstGeom>
          <a:solidFill>
            <a:srgbClr val="FFFF00">
              <a:alpha val="30196"/>
            </a:srgb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171" name="TekstniOkvir 1">
            <a:extLst>
              <a:ext uri="{FF2B5EF4-FFF2-40B4-BE49-F238E27FC236}">
                <a16:creationId xmlns:a16="http://schemas.microsoft.com/office/drawing/2014/main" id="{7EA235BA-A164-447B-80DC-B85B422C6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530225"/>
            <a:ext cx="5203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Osnovna formula jednostavnog kamatnog računa</a:t>
            </a:r>
          </a:p>
        </p:txBody>
      </p:sp>
      <p:sp>
        <p:nvSpPr>
          <p:cNvPr id="7172" name="TekstniOkvir 2">
            <a:extLst>
              <a:ext uri="{FF2B5EF4-FFF2-40B4-BE49-F238E27FC236}">
                <a16:creationId xmlns:a16="http://schemas.microsoft.com/office/drawing/2014/main" id="{0D1F0B86-4DF2-4F93-B583-B76BE9488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670050"/>
            <a:ext cx="1433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k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0070C0"/>
                </a:solidFill>
              </a:rPr>
              <a:t>s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/>
              <a:t>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/>
              <a:t>v </a:t>
            </a:r>
          </a:p>
        </p:txBody>
      </p:sp>
      <p:sp>
        <p:nvSpPr>
          <p:cNvPr id="7173" name="TekstniOkvir 3">
            <a:extLst>
              <a:ext uri="{FF2B5EF4-FFF2-40B4-BE49-F238E27FC236}">
                <a16:creationId xmlns:a16="http://schemas.microsoft.com/office/drawing/2014/main" id="{7E4724F7-9B7A-4905-BB4C-11E03A1C3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2517775"/>
            <a:ext cx="2078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vrijeme štednje</a:t>
            </a:r>
          </a:p>
          <a:p>
            <a:pPr algn="ctr" eaLnBrk="1" hangingPunct="1"/>
            <a:r>
              <a:rPr lang="hr-HR" altLang="sr-Latn-RS"/>
              <a:t>( u godinama)</a:t>
            </a:r>
          </a:p>
        </p:txBody>
      </p:sp>
      <p:sp>
        <p:nvSpPr>
          <p:cNvPr id="7174" name="Pravokutnik 4">
            <a:extLst>
              <a:ext uri="{FF2B5EF4-FFF2-40B4-BE49-F238E27FC236}">
                <a16:creationId xmlns:a16="http://schemas.microsoft.com/office/drawing/2014/main" id="{75D4D9D6-0AB9-445C-9AA3-48B409494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2498725"/>
            <a:ext cx="9413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kamata</a:t>
            </a:r>
          </a:p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(kn)</a:t>
            </a:r>
          </a:p>
        </p:txBody>
      </p:sp>
      <p:sp>
        <p:nvSpPr>
          <p:cNvPr id="7175" name="Pravokutnik 5">
            <a:extLst>
              <a:ext uri="{FF2B5EF4-FFF2-40B4-BE49-F238E27FC236}">
                <a16:creationId xmlns:a16="http://schemas.microsoft.com/office/drawing/2014/main" id="{B0BEDB5D-A525-45D7-843C-287A495A8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476500"/>
            <a:ext cx="12414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kamatna stopa</a:t>
            </a:r>
          </a:p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% </a:t>
            </a:r>
          </a:p>
        </p:txBody>
      </p:sp>
      <p:sp>
        <p:nvSpPr>
          <p:cNvPr id="7176" name="Pravokutnik 6">
            <a:extLst>
              <a:ext uri="{FF2B5EF4-FFF2-40B4-BE49-F238E27FC236}">
                <a16:creationId xmlns:a16="http://schemas.microsoft.com/office/drawing/2014/main" id="{D44E7A24-854C-4196-BCF3-A76CA6B66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2509838"/>
            <a:ext cx="10302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B050"/>
                </a:solidFill>
              </a:rPr>
              <a:t>glavnica</a:t>
            </a:r>
          </a:p>
          <a:p>
            <a:pPr algn="ctr" eaLnBrk="1" hangingPunct="1"/>
            <a:r>
              <a:rPr lang="hr-HR" altLang="sr-Latn-RS">
                <a:solidFill>
                  <a:srgbClr val="00B050"/>
                </a:solidFill>
              </a:rPr>
              <a:t>(kn)</a:t>
            </a:r>
          </a:p>
        </p:txBody>
      </p:sp>
      <p:cxnSp>
        <p:nvCxnSpPr>
          <p:cNvPr id="12" name="Ravni poveznik sa strelicom 11">
            <a:extLst>
              <a:ext uri="{FF2B5EF4-FFF2-40B4-BE49-F238E27FC236}">
                <a16:creationId xmlns:a16="http://schemas.microsoft.com/office/drawing/2014/main" id="{92567F75-6AB1-4A48-9826-B2579793028A}"/>
              </a:ext>
            </a:extLst>
          </p:cNvPr>
          <p:cNvCxnSpPr/>
          <p:nvPr/>
        </p:nvCxnSpPr>
        <p:spPr>
          <a:xfrm rot="10800000" flipV="1">
            <a:off x="2630488" y="1919288"/>
            <a:ext cx="857250" cy="6540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sa strelicom 13">
            <a:extLst>
              <a:ext uri="{FF2B5EF4-FFF2-40B4-BE49-F238E27FC236}">
                <a16:creationId xmlns:a16="http://schemas.microsoft.com/office/drawing/2014/main" id="{46A561E6-4070-44BC-9CD0-0B8EDBE7160A}"/>
              </a:ext>
            </a:extLst>
          </p:cNvPr>
          <p:cNvCxnSpPr/>
          <p:nvPr/>
        </p:nvCxnSpPr>
        <p:spPr>
          <a:xfrm rot="5400000">
            <a:off x="3549650" y="2228850"/>
            <a:ext cx="609600" cy="10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sa strelicom 15">
            <a:extLst>
              <a:ext uri="{FF2B5EF4-FFF2-40B4-BE49-F238E27FC236}">
                <a16:creationId xmlns:a16="http://schemas.microsoft.com/office/drawing/2014/main" id="{EBFBB931-9975-41AA-9BD6-D8141B420BBB}"/>
              </a:ext>
            </a:extLst>
          </p:cNvPr>
          <p:cNvCxnSpPr/>
          <p:nvPr/>
        </p:nvCxnSpPr>
        <p:spPr>
          <a:xfrm rot="16200000" flipH="1">
            <a:off x="4233862" y="2076451"/>
            <a:ext cx="563563" cy="43021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>
            <a:extLst>
              <a:ext uri="{FF2B5EF4-FFF2-40B4-BE49-F238E27FC236}">
                <a16:creationId xmlns:a16="http://schemas.microsoft.com/office/drawing/2014/main" id="{41FFDFB1-7FE2-41FB-8D62-5F560A2E4895}"/>
              </a:ext>
            </a:extLst>
          </p:cNvPr>
          <p:cNvCxnSpPr/>
          <p:nvPr/>
        </p:nvCxnSpPr>
        <p:spPr>
          <a:xfrm>
            <a:off x="4640263" y="1952625"/>
            <a:ext cx="1296987" cy="6556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_kamatni_racun</Template>
  <TotalTime>3</TotalTime>
  <Words>219</Words>
  <Application>Microsoft Office PowerPoint</Application>
  <PresentationFormat>Prikaz na zaslonu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9" baseType="lpstr">
      <vt:lpstr>Arial</vt:lpstr>
      <vt:lpstr>Calibri</vt:lpstr>
      <vt:lpstr>Myriad Pro</vt:lpstr>
      <vt:lpstr>Symbol</vt:lpstr>
      <vt:lpstr>Math 7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2021-09-16T14:18:27Z</dcterms:created>
  <dcterms:modified xsi:type="dcterms:W3CDTF">2021-09-16T14:21:56Z</dcterms:modified>
</cp:coreProperties>
</file>